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67" r:id="rId4"/>
    <p:sldId id="259" r:id="rId5"/>
    <p:sldId id="260" r:id="rId6"/>
    <p:sldId id="270" r:id="rId7"/>
    <p:sldId id="261" r:id="rId8"/>
    <p:sldId id="271" r:id="rId9"/>
    <p:sldId id="263" r:id="rId10"/>
    <p:sldId id="274" r:id="rId11"/>
    <p:sldId id="277" r:id="rId12"/>
    <p:sldId id="264" r:id="rId13"/>
    <p:sldId id="265" r:id="rId14"/>
    <p:sldId id="278" r:id="rId15"/>
    <p:sldId id="266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-1668" y="-9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0534968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27216119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19716649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30996221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29578207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2641316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40197260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2867952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378531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3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2368320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2995952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551429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2638643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784225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2449391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xmlns="" val="391141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-3238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0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862" y="824250"/>
            <a:ext cx="6405563" cy="5769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2265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302;p29"/>
          <p:cNvSpPr txBox="1"/>
          <p:nvPr/>
        </p:nvSpPr>
        <p:spPr>
          <a:xfrm>
            <a:off x="1246546" y="3933714"/>
            <a:ext cx="9319853" cy="251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4500"/>
            </a:pPr>
            <a:r>
              <a:rPr lang="en-US" sz="36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https://</a:t>
            </a:r>
            <a:r>
              <a:rPr lang="en-US" sz="36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github.com/rain360z/otus-networks/tree/main/15_lab_Project_course</a:t>
            </a:r>
            <a:endParaRPr lang="ru-RU" sz="36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7" name="Google Shape;302;p29"/>
          <p:cNvSpPr txBox="1"/>
          <p:nvPr/>
        </p:nvSpPr>
        <p:spPr>
          <a:xfrm>
            <a:off x="571633" y="1567543"/>
            <a:ext cx="10752600" cy="136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302;p29"/>
          <p:cNvSpPr txBox="1"/>
          <p:nvPr/>
        </p:nvSpPr>
        <p:spPr>
          <a:xfrm>
            <a:off x="1326375" y="1270343"/>
            <a:ext cx="9319853" cy="251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buSzPts val="4500"/>
            </a:pPr>
            <a:r>
              <a:rPr lang="ru-RU" sz="36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С ходом работы можно ознакомится по ссылке ниже</a:t>
            </a:r>
            <a:endParaRPr lang="ru-RU" sz="36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1804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БД)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Google Shape;302;p29"/>
          <p:cNvSpPr txBox="1"/>
          <p:nvPr/>
        </p:nvSpPr>
        <p:spPr>
          <a:xfrm>
            <a:off x="796604" y="2598401"/>
            <a:ext cx="10752600" cy="2510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4500"/>
            </a:pPr>
            <a:r>
              <a:rPr lang="en-US" sz="36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https://</a:t>
            </a:r>
            <a:r>
              <a:rPr lang="en-US" sz="36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github.com/rain360z/otus-networks/blob/main/15_lab_Project_course/Project_Schem-Yes.png</a:t>
            </a:r>
            <a:endParaRPr lang="en-US" sz="36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89" y="1744855"/>
            <a:ext cx="7127467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endParaRPr lang="ru-RU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Персонаж из мультфильма инженера с калькулятором Иллюстрация вектора -  иллюстрации насчитывающей идея, шарж: 5479499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7798" y="1875716"/>
            <a:ext cx="3551964" cy="3551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Google Shape;243;p26"/>
          <p:cNvSpPr txBox="1"/>
          <p:nvPr/>
        </p:nvSpPr>
        <p:spPr>
          <a:xfrm>
            <a:off x="3929857" y="1546790"/>
            <a:ext cx="7372504" cy="4563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Организовать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DMVP</a:t>
            </a:r>
            <a:endParaRPr lang="ru-RU" sz="32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Внедрить 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параллельную сеть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  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управления</a:t>
            </a:r>
            <a:endParaRPr lang="en-US" sz="32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 pitchFamily="34" charset="0"/>
              <a:buChar char="•"/>
            </a:pP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Внедрить сервис по сбору логов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,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 </a:t>
            </a:r>
            <a:r>
              <a:rPr lang="ru-RU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настроить </a:t>
            </a:r>
            <a:r>
              <a:rPr lang="en-US" sz="32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NTP</a:t>
            </a:r>
            <a:endParaRPr lang="ru-RU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</a:pPr>
            <a:endParaRPr lang="ru-RU" sz="20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AutoNum type="arabicPeriod"/>
            </a:pPr>
            <a:endParaRPr lang="ru-RU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</a:pPr>
            <a:endParaRPr lang="ru-RU" sz="2000" b="1" dirty="0" smtClean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4353" y="1879940"/>
            <a:ext cx="8973162" cy="423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5469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видно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&amp;&amp;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3696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76;p22"/>
          <p:cNvSpPr/>
          <p:nvPr/>
        </p:nvSpPr>
        <p:spPr>
          <a:xfrm>
            <a:off x="-1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85;p23"/>
          <p:cNvSpPr txBox="1">
            <a:spLocks/>
          </p:cNvSpPr>
          <p:nvPr/>
        </p:nvSpPr>
        <p:spPr>
          <a:xfrm>
            <a:off x="-414915" y="1727200"/>
            <a:ext cx="12191279" cy="1870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02000"/>
              </a:lnSpc>
              <a:buSzPts val="3600"/>
            </a:pPr>
            <a:r>
              <a:rPr lang="en-US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Защита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</a:p>
          <a:p>
            <a:pPr algn="ctr">
              <a:lnSpc>
                <a:spcPct val="102000"/>
              </a:lnSpc>
              <a:buSzPts val="36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en-US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«Построение 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высоконадежной безопасной корпоративной сети</a:t>
            </a:r>
            <a:r>
              <a:rPr lang="ru-RU" sz="36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»</a:t>
            </a: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87;p23"/>
          <p:cNvSpPr txBox="1">
            <a:spLocks/>
          </p:cNvSpPr>
          <p:nvPr/>
        </p:nvSpPr>
        <p:spPr>
          <a:xfrm>
            <a:off x="5221032" y="4667722"/>
            <a:ext cx="6555332" cy="1151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lt1"/>
              </a:buClr>
              <a:buSzPts val="3164"/>
            </a:pPr>
            <a:r>
              <a:rPr lang="ru-RU" sz="3164" dirty="0" smtClean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Митрофанов Алексей Михайлович</a:t>
            </a:r>
            <a:endParaRPr lang="ru-RU" sz="3164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229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планировалось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/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28;p25"/>
          <p:cNvSpPr/>
          <p:nvPr/>
        </p:nvSpPr>
        <p:spPr>
          <a:xfrm>
            <a:off x="623220" y="1367834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228;p25"/>
          <p:cNvSpPr/>
          <p:nvPr/>
        </p:nvSpPr>
        <p:spPr>
          <a:xfrm>
            <a:off x="580110" y="3572743"/>
            <a:ext cx="10849113" cy="15934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29;p25"/>
          <p:cNvSpPr txBox="1"/>
          <p:nvPr/>
        </p:nvSpPr>
        <p:spPr>
          <a:xfrm>
            <a:off x="945437" y="3717621"/>
            <a:ext cx="9918721" cy="1263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r>
              <a:rPr lang="ru-RU" sz="4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. Обеспечение безопасности пользователей и сервисов.</a:t>
            </a:r>
            <a:endParaRPr sz="11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28;p25"/>
          <p:cNvSpPr/>
          <p:nvPr/>
        </p:nvSpPr>
        <p:spPr>
          <a:xfrm>
            <a:off x="580111" y="1685667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848991" y="1972604"/>
            <a:ext cx="10666451" cy="626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r>
              <a:rPr lang="ru-RU" sz="4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. Организация отказоустойчивой сети</a:t>
            </a:r>
            <a:endParaRPr sz="11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28;p25"/>
          <p:cNvSpPr/>
          <p:nvPr/>
        </p:nvSpPr>
        <p:spPr>
          <a:xfrm>
            <a:off x="623220" y="1367834"/>
            <a:ext cx="10849113" cy="1315983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228;p25"/>
          <p:cNvSpPr/>
          <p:nvPr/>
        </p:nvSpPr>
        <p:spPr>
          <a:xfrm>
            <a:off x="580110" y="4028663"/>
            <a:ext cx="10849113" cy="2446245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" name="Google Shape;229;p25"/>
          <p:cNvSpPr txBox="1"/>
          <p:nvPr/>
        </p:nvSpPr>
        <p:spPr>
          <a:xfrm>
            <a:off x="945437" y="4043151"/>
            <a:ext cx="10570005" cy="2049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4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4. Подключение партнеров и пользователей к сервисам, которые располагаются в DMZ сегменте</a:t>
            </a:r>
            <a:endParaRPr lang="ru-RU" sz="1100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28;p25"/>
          <p:cNvSpPr/>
          <p:nvPr/>
        </p:nvSpPr>
        <p:spPr>
          <a:xfrm>
            <a:off x="580111" y="1685667"/>
            <a:ext cx="10849113" cy="2062468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848991" y="1972604"/>
            <a:ext cx="10666451" cy="1413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4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3. Организовать безопасное подключение филиалов и удаленных сотрудников</a:t>
            </a:r>
            <a:endParaRPr lang="ru-RU" sz="1100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8332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48;p26"/>
          <p:cNvSpPr txBox="1"/>
          <p:nvPr/>
        </p:nvSpPr>
        <p:spPr>
          <a:xfrm>
            <a:off x="3284001" y="145120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3873195" y="1521249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Организовать отказоустойчивую сеть пользователей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6" name="Google Shape;248;p26"/>
          <p:cNvSpPr txBox="1"/>
          <p:nvPr/>
        </p:nvSpPr>
        <p:spPr>
          <a:xfrm>
            <a:off x="3953167" y="2489360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На границе локальной сети внедрить кластер из межсетевых экранов </a:t>
            </a:r>
            <a:r>
              <a:rPr lang="en-US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Cisco ASA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7" name="Google Shape;248;p26"/>
          <p:cNvSpPr txBox="1"/>
          <p:nvPr/>
        </p:nvSpPr>
        <p:spPr>
          <a:xfrm>
            <a:off x="3953167" y="3482508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Обеспечить пользователям доступ в интернет.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8" name="Google Shape;248;p26"/>
          <p:cNvSpPr txBox="1"/>
          <p:nvPr/>
        </p:nvSpPr>
        <p:spPr>
          <a:xfrm>
            <a:off x="3953167" y="443858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Создать </a:t>
            </a:r>
            <a:r>
              <a:rPr lang="en-US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DMZ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зону 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9" name="Google Shape;248;p26"/>
          <p:cNvSpPr txBox="1"/>
          <p:nvPr/>
        </p:nvSpPr>
        <p:spPr>
          <a:xfrm>
            <a:off x="3882381" y="5421641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Для филиалов организовать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VPN </a:t>
            </a:r>
            <a:r>
              <a:rPr lang="ru-RU" sz="2000" dirty="0" err="1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IPSec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pic>
        <p:nvPicPr>
          <p:cNvPr id="30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289" y="-46454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lang="ru-RU" sz="32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8;p26"/>
          <p:cNvSpPr txBox="1"/>
          <p:nvPr/>
        </p:nvSpPr>
        <p:spPr>
          <a:xfrm>
            <a:off x="3284001" y="145120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" name="Google Shape;248;p26"/>
          <p:cNvSpPr txBox="1"/>
          <p:nvPr/>
        </p:nvSpPr>
        <p:spPr>
          <a:xfrm>
            <a:off x="3873195" y="1521249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Организовать отказоустойчивую сеть пользователей</a:t>
            </a:r>
            <a:endParaRPr sz="2000" b="1" i="0" u="none" strike="noStrike" cap="none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6" name="Google Shape;248;p26"/>
          <p:cNvSpPr txBox="1"/>
          <p:nvPr/>
        </p:nvSpPr>
        <p:spPr>
          <a:xfrm>
            <a:off x="3953167" y="2489360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На границе локальной сети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используем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кластер из межсетевых экранов С</a:t>
            </a:r>
            <a:r>
              <a:rPr lang="en-US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isco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7" name="Google Shape;248;p26"/>
          <p:cNvSpPr txBox="1"/>
          <p:nvPr/>
        </p:nvSpPr>
        <p:spPr>
          <a:xfrm>
            <a:off x="3817207" y="349582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Обеспечить пользователям доступ в интернет</a:t>
            </a:r>
            <a:r>
              <a:rPr lang="ru-RU" sz="2000" dirty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8" name="Google Shape;248;p26"/>
          <p:cNvSpPr txBox="1"/>
          <p:nvPr/>
        </p:nvSpPr>
        <p:spPr>
          <a:xfrm>
            <a:off x="3953167" y="4438587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Создать 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DMZ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зону </a:t>
            </a:r>
            <a:r>
              <a:rPr lang="ru-RU" sz="2000" dirty="0" smtClean="0">
                <a:solidFill>
                  <a:srgbClr val="40CDD0"/>
                </a:solidFill>
                <a:latin typeface="Times New Roman" panose="02020603050405020304" pitchFamily="18" charset="0"/>
                <a:ea typeface="Avenir"/>
                <a:cs typeface="Times New Roman" panose="02020603050405020304" pitchFamily="18" charset="0"/>
                <a:sym typeface="Avenir"/>
              </a:rPr>
              <a:t>.</a:t>
            </a:r>
            <a:endParaRPr sz="2000" b="0" i="0" u="none" strike="noStrike" cap="none" dirty="0">
              <a:solidFill>
                <a:srgbClr val="40CDD0"/>
              </a:solidFill>
              <a:latin typeface="Times New Roman" panose="02020603050405020304" pitchFamily="18" charset="0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29" name="Google Shape;248;p26"/>
          <p:cNvSpPr txBox="1"/>
          <p:nvPr/>
        </p:nvSpPr>
        <p:spPr>
          <a:xfrm>
            <a:off x="3882381" y="5421641"/>
            <a:ext cx="5071629" cy="840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Для филиалов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организовать  </a:t>
            </a:r>
            <a:r>
              <a:rPr lang="ru-RU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Avenir"/>
              </a:rPr>
              <a:t>IPSec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Avenir"/>
            </a:endParaRPr>
          </a:p>
        </p:txBody>
      </p:sp>
      <p:sp>
        <p:nvSpPr>
          <p:cNvPr id="30" name="Google Shape;243;p26"/>
          <p:cNvSpPr txBox="1"/>
          <p:nvPr/>
        </p:nvSpPr>
        <p:spPr>
          <a:xfrm>
            <a:off x="217420" y="1493485"/>
            <a:ext cx="733925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VLAN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1" name="Google Shape;243;p26"/>
          <p:cNvSpPr txBox="1"/>
          <p:nvPr/>
        </p:nvSpPr>
        <p:spPr>
          <a:xfrm>
            <a:off x="2171942" y="1591220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SVI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3" name="Google Shape;243;p26"/>
          <p:cNvSpPr txBox="1"/>
          <p:nvPr/>
        </p:nvSpPr>
        <p:spPr>
          <a:xfrm>
            <a:off x="1213026" y="2018256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static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4" name="Google Shape;243;p26"/>
          <p:cNvSpPr txBox="1"/>
          <p:nvPr/>
        </p:nvSpPr>
        <p:spPr>
          <a:xfrm>
            <a:off x="9401306" y="1639038"/>
            <a:ext cx="1224307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>
              <a:lnSpc>
                <a:spcPct val="90000"/>
              </a:lnSpc>
              <a:buSzPts val="4500"/>
              <a:buFont typeface="Arial"/>
              <a:buNone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EIGRP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5" name="Google Shape;243;p26"/>
          <p:cNvSpPr txBox="1"/>
          <p:nvPr/>
        </p:nvSpPr>
        <p:spPr>
          <a:xfrm>
            <a:off x="10813494" y="1889161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BGP</a:t>
            </a:r>
            <a:endParaRPr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  <p:sp>
        <p:nvSpPr>
          <p:cNvPr id="36" name="Google Shape;243;p26"/>
          <p:cNvSpPr txBox="1"/>
          <p:nvPr/>
        </p:nvSpPr>
        <p:spPr>
          <a:xfrm>
            <a:off x="9469149" y="2540727"/>
            <a:ext cx="2517958" cy="6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Cisco ASA </a:t>
            </a:r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Failover</a:t>
            </a:r>
          </a:p>
          <a:p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       Routed mode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  </a:t>
            </a:r>
          </a:p>
        </p:txBody>
      </p:sp>
      <p:sp>
        <p:nvSpPr>
          <p:cNvPr id="37" name="Google Shape;243;p26"/>
          <p:cNvSpPr txBox="1"/>
          <p:nvPr/>
        </p:nvSpPr>
        <p:spPr>
          <a:xfrm>
            <a:off x="1392880" y="3628777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NAT</a:t>
            </a:r>
          </a:p>
        </p:txBody>
      </p:sp>
      <p:sp>
        <p:nvSpPr>
          <p:cNvPr id="38" name="Google Shape;243;p26"/>
          <p:cNvSpPr txBox="1"/>
          <p:nvPr/>
        </p:nvSpPr>
        <p:spPr>
          <a:xfrm>
            <a:off x="9673956" y="3845187"/>
            <a:ext cx="679009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ACL</a:t>
            </a:r>
          </a:p>
        </p:txBody>
      </p:sp>
      <p:sp>
        <p:nvSpPr>
          <p:cNvPr id="39" name="Google Shape;243;p26"/>
          <p:cNvSpPr txBox="1"/>
          <p:nvPr/>
        </p:nvSpPr>
        <p:spPr>
          <a:xfrm>
            <a:off x="216138" y="5566061"/>
            <a:ext cx="985538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4500"/>
            </a:pP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DMVPN</a:t>
            </a:r>
          </a:p>
        </p:txBody>
      </p:sp>
      <p:sp>
        <p:nvSpPr>
          <p:cNvPr id="40" name="Google Shape;243;p26"/>
          <p:cNvSpPr txBox="1"/>
          <p:nvPr/>
        </p:nvSpPr>
        <p:spPr>
          <a:xfrm>
            <a:off x="216138" y="4522136"/>
            <a:ext cx="2760503" cy="630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Cisco ASA </a:t>
            </a:r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Failover</a:t>
            </a:r>
          </a:p>
          <a:p>
            <a:r>
              <a:rPr lang="en-US" sz="2000" b="1" dirty="0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Transparent  mode</a:t>
            </a:r>
            <a:r>
              <a:rPr lang="en-US" sz="2000" b="1" dirty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</a:rPr>
              <a:t>  </a:t>
            </a:r>
          </a:p>
        </p:txBody>
      </p:sp>
      <p:sp>
        <p:nvSpPr>
          <p:cNvPr id="41" name="Google Shape;243;p26"/>
          <p:cNvSpPr txBox="1"/>
          <p:nvPr/>
        </p:nvSpPr>
        <p:spPr>
          <a:xfrm>
            <a:off x="1690130" y="5764540"/>
            <a:ext cx="985538" cy="29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>
              <a:buSzPts val="4500"/>
            </a:pPr>
            <a:r>
              <a:rPr lang="en-US" sz="2000" b="1" dirty="0" err="1" smtClean="0">
                <a:solidFill>
                  <a:srgbClr val="40CDD0"/>
                </a:solidFill>
                <a:latin typeface="Avenir"/>
                <a:ea typeface="Avenir"/>
                <a:cs typeface="Times New Roman" panose="02020603050405020304" pitchFamily="18" charset="0"/>
                <a:sym typeface="Roboto"/>
              </a:rPr>
              <a:t>IPSec</a:t>
            </a:r>
            <a:endParaRPr lang="en-US" sz="2000" b="1" dirty="0">
              <a:solidFill>
                <a:srgbClr val="40CDD0"/>
              </a:solidFill>
              <a:latin typeface="Avenir"/>
              <a:ea typeface="Avenir"/>
              <a:cs typeface="Times New Roman" panose="02020603050405020304" pitchFamily="18" charset="0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5279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-32385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0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4475" y="824250"/>
            <a:ext cx="9352313" cy="603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</TotalTime>
  <Words>243</Words>
  <Application>Microsoft Office PowerPoint</Application>
  <PresentationFormat>Произвольный</PresentationFormat>
  <Paragraphs>87</Paragraphs>
  <Slides>15</Slides>
  <Notes>15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Специальное оформление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Митрофанов Алексей Михайлович</dc:creator>
  <cp:lastModifiedBy>Алеша</cp:lastModifiedBy>
  <cp:revision>36</cp:revision>
  <dcterms:modified xsi:type="dcterms:W3CDTF">2021-08-26T20:31:24Z</dcterms:modified>
</cp:coreProperties>
</file>